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98" r:id="rId3"/>
    <p:sldId id="259" r:id="rId4"/>
    <p:sldId id="260" r:id="rId5"/>
    <p:sldId id="261" r:id="rId6"/>
    <p:sldId id="313" r:id="rId7"/>
    <p:sldId id="273" r:id="rId8"/>
    <p:sldId id="289" r:id="rId9"/>
    <p:sldId id="283" r:id="rId10"/>
    <p:sldId id="284" r:id="rId11"/>
    <p:sldId id="285" r:id="rId12"/>
    <p:sldId id="290" r:id="rId13"/>
    <p:sldId id="296" r:id="rId14"/>
    <p:sldId id="294" r:id="rId15"/>
    <p:sldId id="297" r:id="rId16"/>
    <p:sldId id="292" r:id="rId17"/>
    <p:sldId id="291" r:id="rId18"/>
    <p:sldId id="293" r:id="rId19"/>
    <p:sldId id="295" r:id="rId20"/>
    <p:sldId id="314" r:id="rId21"/>
    <p:sldId id="286" r:id="rId22"/>
    <p:sldId id="301" r:id="rId23"/>
    <p:sldId id="288" r:id="rId24"/>
    <p:sldId id="287" r:id="rId25"/>
    <p:sldId id="316" r:id="rId26"/>
    <p:sldId id="302" r:id="rId27"/>
    <p:sldId id="305" r:id="rId28"/>
    <p:sldId id="306" r:id="rId29"/>
    <p:sldId id="307" r:id="rId30"/>
    <p:sldId id="299" r:id="rId31"/>
    <p:sldId id="303" r:id="rId32"/>
    <p:sldId id="304" r:id="rId33"/>
    <p:sldId id="300" r:id="rId34"/>
    <p:sldId id="317" r:id="rId35"/>
    <p:sldId id="278" r:id="rId36"/>
    <p:sldId id="264" r:id="rId37"/>
    <p:sldId id="258" r:id="rId38"/>
  </p:sldIdLst>
  <p:sldSz cx="9144000" cy="5143500" type="screen16x9"/>
  <p:notesSz cx="6858000" cy="9144000"/>
  <p:embeddedFontLst>
    <p:embeddedFont>
      <p:font typeface="Lexend" pitchFamily="2" charset="-94"/>
      <p:regular r:id="rId40"/>
      <p:bold r:id="rId41"/>
    </p:embeddedFont>
    <p:embeddedFont>
      <p:font typeface="Poppins" panose="00000500000000000000" pitchFamily="2" charset="-94"/>
      <p:regular r:id="rId42"/>
      <p:bold r:id="rId43"/>
      <p:italic r:id="rId44"/>
      <p:boldItalic r:id="rId45"/>
    </p:embeddedFont>
    <p:embeddedFont>
      <p:font typeface="Poppins Medium" panose="00000600000000000000" pitchFamily="2" charset="-94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6860" autoAdjust="0"/>
  </p:normalViewPr>
  <p:slideViewPr>
    <p:cSldViewPr snapToGrid="0">
      <p:cViewPr varScale="1">
        <p:scale>
          <a:sx n="164" d="100"/>
          <a:sy n="164" d="100"/>
        </p:scale>
        <p:origin x="15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355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036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7042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0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BUILDING</a:t>
            </a:r>
            <a:b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schema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/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&amp;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access to others</a:t>
            </a:r>
            <a:endParaRPr lang="en-US" sz="1800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backup the database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</a:t>
            </a: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 access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065C6980-3746-CFB2-C741-4A33A34136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10765" y="1217083"/>
            <a:ext cx="3206310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3"/>
            <a:ext cx="5158607" cy="4128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7DBDA0AC-FD03-F55C-A011-9D3336ADF3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65181" y="1168053"/>
            <a:ext cx="3372245" cy="28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65527B7B-1F6E-DA07-7DE9-8644A1AF8FD2}"/>
              </a:ext>
            </a:extLst>
          </p:cNvPr>
          <p:cNvSpPr txBox="1"/>
          <p:nvPr/>
        </p:nvSpPr>
        <p:spPr>
          <a:xfrm>
            <a:off x="306575" y="1788159"/>
            <a:ext cx="3411985" cy="191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Solution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(Separate)</a:t>
            </a:r>
            <a:b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Resim 20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3573DBA2-9765-4167-3B42-7B36322BE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667" y="1138350"/>
            <a:ext cx="4942758" cy="28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MULTIPLE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2" descr="ekran görüntüsü, metin, daire içeren bir resim&#10;&#10;Açıklama otomatik olarak oluşturuldu">
            <a:extLst>
              <a:ext uri="{FF2B5EF4-FFF2-40B4-BE49-F238E27FC236}">
                <a16:creationId xmlns:a16="http://schemas.microsoft.com/office/drawing/2014/main" id="{DE64FADD-51FF-6279-12FF-3E8934B3B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883" y="876906"/>
            <a:ext cx="6479884" cy="33896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D55CA8-C3FB-B7D2-B79F-25FAC841EB04}"/>
              </a:ext>
            </a:extLst>
          </p:cNvPr>
          <p:cNvSpPr txBox="1"/>
          <p:nvPr/>
        </p:nvSpPr>
        <p:spPr>
          <a:xfrm>
            <a:off x="3879280" y="546225"/>
            <a:ext cx="126509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800" b="1" dirty="0"/>
              <a:t>?</a:t>
            </a:r>
            <a:endParaRPr lang="en-US" sz="13800" b="1" dirty="0"/>
          </a:p>
        </p:txBody>
      </p:sp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42DDA1C2-F94D-B5D5-10CF-4AD01BDF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65180" y="1016940"/>
            <a:ext cx="2972246" cy="310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9C91861B-CA40-8933-7932-58CE4A3E64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48775" y="1001763"/>
            <a:ext cx="2988649" cy="313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USER INTERFACE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(Unified) UI Layer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Based Modular UI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Approach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450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571999" y="1620640"/>
            <a:ext cx="4145075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INTEGRATING</a:t>
            </a:r>
            <a:b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MODULES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80ADA36E-76E0-3B78-8462-60794ED657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9088" y="381837"/>
            <a:ext cx="4375792" cy="43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6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9844C-3FEE-084A-A237-800F78B3F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4"/>
            <a:ext cx="2640740" cy="3920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68;p2">
            <a:extLst>
              <a:ext uri="{FF2B5EF4-FFF2-40B4-BE49-F238E27FC236}">
                <a16:creationId xmlns:a16="http://schemas.microsoft.com/office/drawing/2014/main" id="{04B7A580-FD70-40CB-62F3-9F06D3CD92C7}"/>
              </a:ext>
            </a:extLst>
          </p:cNvPr>
          <p:cNvSpPr txBox="1"/>
          <p:nvPr/>
        </p:nvSpPr>
        <p:spPr>
          <a:xfrm>
            <a:off x="3338945" y="827440"/>
            <a:ext cx="549848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Implementation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Entities, Repositories, Services, etc..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MyCrm.Ordering.Contracts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Interface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 interface, DTOs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 definitions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Enums, constants, etc..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720435"/>
            <a:ext cx="8410500" cy="297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data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the target module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Exception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module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extends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other one (Ordering.Enterprise -&gt; Ordering.Basic)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36" y="1017239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1017239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1845243" y="1298226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DB81897A-A717-914B-1C14-F5CBE5F669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15467" y="823275"/>
            <a:ext cx="3501608" cy="348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933101" y="920223"/>
            <a:ext cx="3904324" cy="3447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0045999-9F7A-20A7-20F4-73375FBAFD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132" b="26983"/>
          <a:stretch/>
        </p:blipFill>
        <p:spPr>
          <a:xfrm>
            <a:off x="300472" y="823275"/>
            <a:ext cx="4471649" cy="402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responsibility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publisher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subscriber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WHICH ARCHITECTURE..?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E97BF-E5BE-D7AA-C229-3BB42C173C65}"/>
              </a:ext>
            </a:extLst>
          </p:cNvPr>
          <p:cNvSpPr txBox="1"/>
          <p:nvPr/>
        </p:nvSpPr>
        <p:spPr>
          <a:xfrm>
            <a:off x="386210" y="1975938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73B84-BE8E-F949-AF42-F0C802F09DFB}"/>
              </a:ext>
            </a:extLst>
          </p:cNvPr>
          <p:cNvSpPr txBox="1"/>
          <p:nvPr/>
        </p:nvSpPr>
        <p:spPr>
          <a:xfrm>
            <a:off x="1845995" y="1975938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413FA-29EE-9FD3-AD65-426040C334C8}"/>
              </a:ext>
            </a:extLst>
          </p:cNvPr>
          <p:cNvSpPr txBox="1"/>
          <p:nvPr/>
        </p:nvSpPr>
        <p:spPr>
          <a:xfrm>
            <a:off x="4000916" y="1965192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02D9B-2612-7847-9C42-14A908C7F1A9}"/>
              </a:ext>
            </a:extLst>
          </p:cNvPr>
          <p:cNvSpPr txBox="1"/>
          <p:nvPr/>
        </p:nvSpPr>
        <p:spPr>
          <a:xfrm>
            <a:off x="5909114" y="1962590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F39D6-05B7-57F2-ADD1-763B26CB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88" y="1154410"/>
            <a:ext cx="740335" cy="777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6069CF-0D42-B153-06BA-97F5A0C4D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117" y="1167758"/>
            <a:ext cx="825597" cy="795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81D3E-D4BA-74E0-17CB-ECCAB4734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94" y="1167758"/>
            <a:ext cx="1119828" cy="79743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4F6E601-7D5C-5888-9D53-49F123CAF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629" y="1173204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0E473C-CB07-5F7D-B195-2FB7D60B55DE}"/>
              </a:ext>
            </a:extLst>
          </p:cNvPr>
          <p:cNvSpPr txBox="1"/>
          <p:nvPr/>
        </p:nvSpPr>
        <p:spPr>
          <a:xfrm>
            <a:off x="386210" y="2325084"/>
            <a:ext cx="13756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Small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Temporary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few </a:t>
            </a:r>
            <a:r>
              <a:rPr lang="tr-TR" sz="1100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71A08-B203-8551-C8D2-3A41F4A5FEB6}"/>
              </a:ext>
            </a:extLst>
          </p:cNvPr>
          <p:cNvSpPr txBox="1"/>
          <p:nvPr/>
        </p:nvSpPr>
        <p:spPr>
          <a:xfrm>
            <a:off x="1845995" y="2323000"/>
            <a:ext cx="15392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Middle-size</a:t>
            </a:r>
            <a:r>
              <a:rPr lang="tr-TR" sz="1100" dirty="0"/>
              <a:t> project</a:t>
            </a:r>
          </a:p>
          <a:p>
            <a:r>
              <a:rPr lang="tr-TR" sz="1100" b="1" dirty="0"/>
              <a:t>Long-term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team</a:t>
            </a:r>
            <a:r>
              <a:rPr lang="tr-TR" sz="1100" dirty="0"/>
              <a:t> of developers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applications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88129-9AE4-B0F0-4179-8887750735DE}"/>
              </a:ext>
            </a:extLst>
          </p:cNvPr>
          <p:cNvSpPr txBox="1"/>
          <p:nvPr/>
        </p:nvSpPr>
        <p:spPr>
          <a:xfrm>
            <a:off x="4000916" y="2322999"/>
            <a:ext cx="169950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endParaRPr lang="tr-TR" sz="1100" b="1" dirty="0"/>
          </a:p>
          <a:p>
            <a:r>
              <a:rPr lang="tr-TR" sz="1100" b="1" dirty="0"/>
              <a:t>Scalable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Scalable </a:t>
            </a:r>
            <a:r>
              <a:rPr lang="tr-TR" sz="1100" b="1" dirty="0"/>
              <a:t>performance</a:t>
            </a:r>
            <a:br>
              <a:rPr lang="tr-TR" sz="1100" dirty="0"/>
            </a:br>
            <a:r>
              <a:rPr lang="tr-TR" sz="1100" dirty="0"/>
              <a:t>(</a:t>
            </a:r>
            <a:r>
              <a:rPr lang="tr-TR" sz="1100" i="1" dirty="0"/>
              <a:t>on multiple databases</a:t>
            </a:r>
            <a:r>
              <a:rPr lang="tr-TR" sz="11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5B6B64-0527-CF6D-B0F9-DBEDDF007AC1}"/>
              </a:ext>
            </a:extLst>
          </p:cNvPr>
          <p:cNvSpPr txBox="1"/>
          <p:nvPr/>
        </p:nvSpPr>
        <p:spPr>
          <a:xfrm>
            <a:off x="5913121" y="2309651"/>
            <a:ext cx="1941557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r>
              <a:rPr lang="tr-TR" sz="1100" b="1" dirty="0"/>
              <a:t>Large </a:t>
            </a:r>
            <a:r>
              <a:rPr lang="tr-TR" sz="1100" dirty="0"/>
              <a:t>company &amp; budget</a:t>
            </a:r>
          </a:p>
          <a:p>
            <a:r>
              <a:rPr lang="tr-TR" sz="1100" b="1" dirty="0"/>
              <a:t>Devops </a:t>
            </a:r>
            <a:r>
              <a:rPr lang="tr-TR" sz="1100" dirty="0"/>
              <a:t>culture</a:t>
            </a:r>
          </a:p>
          <a:p>
            <a:endParaRPr lang="tr-TR" sz="1100" dirty="0"/>
          </a:p>
          <a:p>
            <a:r>
              <a:rPr lang="tr-TR" sz="1100" b="1" dirty="0"/>
              <a:t>Scalable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Scalable </a:t>
            </a:r>
            <a:r>
              <a:rPr lang="tr-TR" sz="1100" b="1" dirty="0"/>
              <a:t>performance</a:t>
            </a:r>
            <a:endParaRPr lang="tr-TR" sz="1100" dirty="0"/>
          </a:p>
          <a:p>
            <a:r>
              <a:rPr lang="tr-TR" sz="1100" dirty="0"/>
              <a:t>Multiple </a:t>
            </a:r>
            <a:r>
              <a:rPr lang="tr-TR" sz="1100" b="1" dirty="0"/>
              <a:t>technology stacks</a:t>
            </a:r>
            <a:endParaRPr lang="tr-TR" sz="1100" dirty="0"/>
          </a:p>
          <a:p>
            <a:r>
              <a:rPr lang="tr-TR" sz="1100" dirty="0"/>
              <a:t>Targeting </a:t>
            </a:r>
            <a:r>
              <a:rPr lang="tr-TR" sz="1100" b="1" dirty="0"/>
              <a:t>too many users</a:t>
            </a:r>
          </a:p>
          <a:p>
            <a:r>
              <a:rPr lang="tr-TR" sz="1100" dirty="0"/>
              <a:t>  - High </a:t>
            </a:r>
            <a:r>
              <a:rPr lang="tr-TR" sz="1100" b="1" dirty="0"/>
              <a:t>availability</a:t>
            </a:r>
          </a:p>
          <a:p>
            <a:r>
              <a:rPr lang="tr-TR" sz="1100" b="1" dirty="0"/>
              <a:t>  - Fault </a:t>
            </a:r>
            <a:r>
              <a:rPr lang="tr-TR" sz="1100" dirty="0"/>
              <a:t>tolerance</a:t>
            </a:r>
            <a:br>
              <a:rPr lang="tr-TR" sz="1100" dirty="0"/>
            </a:br>
            <a:r>
              <a:rPr lang="tr-TR" sz="1100" dirty="0"/>
              <a:t>  - Independent </a:t>
            </a:r>
            <a:r>
              <a:rPr lang="tr-TR" sz="1100" b="1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202666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85" y="1536071"/>
            <a:ext cx="4456650" cy="2504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640" y="1390524"/>
            <a:ext cx="2795732" cy="2795732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857" y="823275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</a:t>
            </a:r>
            <a:r>
              <a:rPr lang="en-US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</a:t>
            </a: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FOR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LISTENING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9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  <a:endParaRPr lang="tr-TR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Which</a:t>
            </a: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4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 complexity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later</a:t>
            </a: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5BA69813-3A5D-8297-F0BF-C1EBC0183E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78765" y="457858"/>
            <a:ext cx="3875997" cy="386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324228" y="1620640"/>
            <a:ext cx="4481944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DESIGNING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21F0422F-4430-D008-C19B-469A9EC6FE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1597" y="302938"/>
            <a:ext cx="4553886" cy="453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52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952404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</a:p>
          <a:p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&amp; SMS Sending</a:t>
            </a:r>
          </a:p>
          <a:p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968304" y="991885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u="sng" dirty="0">
                <a:solidFill>
                  <a:schemeClr val="tx1"/>
                </a:solidFill>
              </a:rPr>
              <a:t>Single</a:t>
            </a:r>
            <a:r>
              <a:rPr lang="tr-TR" sz="1800" u="sng" dirty="0">
                <a:solidFill>
                  <a:schemeClr val="tx1"/>
                </a:solidFill>
              </a:rPr>
              <a:t> (Shared) Database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4784387" y="991885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u="sng" dirty="0">
                <a:solidFill>
                  <a:schemeClr val="tx1"/>
                </a:solidFill>
              </a:rPr>
              <a:t>Separate</a:t>
            </a:r>
            <a:r>
              <a:rPr lang="tr-TR" sz="1800" u="sng" dirty="0">
                <a:solidFill>
                  <a:schemeClr val="tx1"/>
                </a:solidFill>
              </a:rPr>
              <a:t> Module Databases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pic>
        <p:nvPicPr>
          <p:cNvPr id="8" name="Resim 20">
            <a:extLst>
              <a:ext uri="{FF2B5EF4-FFF2-40B4-BE49-F238E27FC236}">
                <a16:creationId xmlns:a16="http://schemas.microsoft.com/office/drawing/2014/main" id="{CB77C451-A1E9-198F-5DDF-EF3E5AB36A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4532" y="1591382"/>
            <a:ext cx="3258080" cy="2753078"/>
          </a:xfrm>
          <a:prstGeom prst="rect">
            <a:avLst/>
          </a:prstGeom>
        </p:spPr>
      </p:pic>
      <p:pic>
        <p:nvPicPr>
          <p:cNvPr id="11" name="Resim 24">
            <a:extLst>
              <a:ext uri="{FF2B5EF4-FFF2-40B4-BE49-F238E27FC236}">
                <a16:creationId xmlns:a16="http://schemas.microsoft.com/office/drawing/2014/main" id="{64D5FF94-562E-3A05-14F3-F4C66A6D39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55034" y="1591382"/>
            <a:ext cx="3405723" cy="27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80953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u="sng" dirty="0">
                <a:solidFill>
                  <a:schemeClr val="tx1"/>
                </a:solidFill>
              </a:rPr>
              <a:t>Separate by </a:t>
            </a:r>
            <a:r>
              <a:rPr lang="tr-TR" sz="1800" b="1" u="sng" dirty="0">
                <a:solidFill>
                  <a:schemeClr val="tx1"/>
                </a:solidFill>
              </a:rPr>
              <a:t>Table Prefix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80953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u="sng" dirty="0">
                <a:solidFill>
                  <a:schemeClr val="tx1"/>
                </a:solidFill>
              </a:rPr>
              <a:t>Separate by </a:t>
            </a:r>
            <a:r>
              <a:rPr lang="tr-TR" sz="1800" b="1" u="sng" dirty="0">
                <a:solidFill>
                  <a:schemeClr val="tx1"/>
                </a:solidFill>
              </a:rPr>
              <a:t>Database Schema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1278</Words>
  <Application>Microsoft Office PowerPoint</Application>
  <PresentationFormat>On-screen Show (16:9)</PresentationFormat>
  <Paragraphs>290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Poppins Medium</vt:lpstr>
      <vt:lpstr>Courier New</vt:lpstr>
      <vt:lpstr>Arial</vt:lpstr>
      <vt:lpstr>Poppins</vt:lpstr>
      <vt:lpstr>Lexend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253</cp:revision>
  <dcterms:modified xsi:type="dcterms:W3CDTF">2024-10-13T10:48:12Z</dcterms:modified>
</cp:coreProperties>
</file>